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  <p:embeddedFont>
      <p:font typeface="Alfa Slab One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97EB9E-419D-4BE2-9868-65472D5010EA}">
  <a:tblStyle styleId="{E297EB9E-419D-4BE2-9868-65472D5010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20" Type="http://schemas.openxmlformats.org/officeDocument/2006/relationships/slide" Target="slides/slide14.xml"/><Relationship Id="rId42" Type="http://schemas.openxmlformats.org/officeDocument/2006/relationships/font" Target="fonts/AlfaSlabOne-regular.fntdata"/><Relationship Id="rId41" Type="http://schemas.openxmlformats.org/officeDocument/2006/relationships/font" Target="fonts/ProximaNova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bold.fntdata"/><Relationship Id="rId16" Type="http://schemas.openxmlformats.org/officeDocument/2006/relationships/slide" Target="slides/slide10.xml"/><Relationship Id="rId38" Type="http://schemas.openxmlformats.org/officeDocument/2006/relationships/font" Target="fonts/ProximaNov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08dbb8eb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08dbb8eb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08dbb8eb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08dbb8eb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08dbb8eb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08dbb8eb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08dbb8eb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08dbb8eb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08dbb8eb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08dbb8eb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08dbb8eb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08dbb8eb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08dbb8eb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08dbb8eb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08dbb8eb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08dbb8e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08dbb8eb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08dbb8e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08dbb8eb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08dbb8eb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d96f39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fd96f39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Until 1913, the State of the Union was only a written letter to Congress, not actually speech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08dbb8eb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08dbb8eb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08dbb8eb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08dbb8eb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08dbb8eb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08dbb8eb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08dbb8eb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08dbb8eb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08dbb8eb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08dbb8eb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08dbb8eb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08dbb8eb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08dbb8eb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08dbb8eb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08dbb8eb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08dbb8eb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08dbb8eb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08dbb8eb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08dbb8eb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08dbb8eb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103a0162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103a0162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08dbb8e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08dbb8e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08dbb8eb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08dbb8eb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08dbb8eb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08dbb8e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8dbb8eb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8dbb8eb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08dbb8eb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08dbb8eb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08dbb8eb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08dbb8eb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not easy being green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08dbb8eb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08dbb8eb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08dbb8e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08dbb8e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44450"/>
            <a:ext cx="8520600" cy="164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States of The Unions: Presidential speech analysis</a:t>
            </a:r>
            <a:endParaRPr sz="4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688" y="2391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</a:rPr>
              <a:t>Metis Project 4: 					    Unsupervised Learning</a:t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3764988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Gabriel Vieira Equitz									</a:t>
            </a:r>
            <a:r>
              <a:rPr lang="en">
                <a:solidFill>
                  <a:schemeClr val="dk1"/>
                </a:solidFill>
              </a:rPr>
              <a:t>Presented: </a:t>
            </a:r>
            <a:r>
              <a:rPr lang="en">
                <a:solidFill>
                  <a:schemeClr val="dk1"/>
                </a:solidFill>
              </a:rPr>
              <a:t>February 25, 2021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363" y="2980462"/>
            <a:ext cx="1969275" cy="19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2: Modern Economic Language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Relevant Words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11171" l="24392" r="9250" t="22409"/>
          <a:stretch/>
        </p:blipFill>
        <p:spPr>
          <a:xfrm>
            <a:off x="2764600" y="1152475"/>
            <a:ext cx="606769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043900" y="3817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23" name="Google Shape;123;p22"/>
          <p:cNvGraphicFramePr/>
          <p:nvPr/>
        </p:nvGraphicFramePr>
        <p:xfrm>
          <a:off x="311700" y="17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{E297EB9E-419D-4BE2-9868-65472D5010EA}</a:tableStyleId>
              </a:tblPr>
              <a:tblGrid>
                <a:gridCol w="1812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Jobs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Budget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Businesses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Job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Deficit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2 Economics Now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Topic 2 meanwhile shows how more recent presidents talked about the economy. In addition, presidents used words “Families”, “Child”, and “Parents” more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Topic 2 started rising under </a:t>
            </a:r>
            <a:r>
              <a:rPr lang="en" u="sng">
                <a:solidFill>
                  <a:srgbClr val="000000"/>
                </a:solidFill>
              </a:rPr>
              <a:t>JFK in 1961</a:t>
            </a:r>
            <a:r>
              <a:rPr lang="en">
                <a:solidFill>
                  <a:srgbClr val="000000"/>
                </a:solidFill>
              </a:rPr>
              <a:t>.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Growth until peak w/ </a:t>
            </a:r>
            <a:r>
              <a:rPr lang="en" u="sng">
                <a:solidFill>
                  <a:srgbClr val="000000"/>
                </a:solidFill>
              </a:rPr>
              <a:t>Clinton (1993-2000)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Sharp decrease in 2002 </a:t>
            </a:r>
            <a:r>
              <a:rPr lang="en" u="sng">
                <a:solidFill>
                  <a:srgbClr val="000000"/>
                </a:solidFill>
              </a:rPr>
              <a:t>following 9/11.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Doesn’t rise again until Obama in 2009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11171" l="24392" r="9250" t="22409"/>
          <a:stretch/>
        </p:blipFill>
        <p:spPr>
          <a:xfrm>
            <a:off x="5103325" y="2503875"/>
            <a:ext cx="3728976" cy="20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3 &amp; 5:Industry Institution Development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Topic 5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19th Century Econ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</a:rPr>
              <a:t>(In Blue)</a:t>
            </a:r>
            <a:endParaRPr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Topic 3</a:t>
            </a:r>
            <a:endParaRPr u="sng"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Modern Economics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(In Red)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11171" l="24943" r="16940" t="22409"/>
          <a:stretch/>
        </p:blipFill>
        <p:spPr>
          <a:xfrm>
            <a:off x="3518025" y="1152475"/>
            <a:ext cx="5314277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5: Progressive Era &amp; Roaring 20s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22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Relevant Words:</a:t>
            </a:r>
            <a:endParaRPr u="sng">
              <a:solidFill>
                <a:srgbClr val="000000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11756" l="24721" r="10899" t="21819"/>
          <a:stretch/>
        </p:blipFill>
        <p:spPr>
          <a:xfrm>
            <a:off x="2945400" y="1122350"/>
            <a:ext cx="5886902" cy="3416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" name="Google Shape;145;p25"/>
          <p:cNvGraphicFramePr/>
          <p:nvPr/>
        </p:nvGraphicFramePr>
        <p:xfrm>
          <a:off x="311700" y="168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{E297EB9E-419D-4BE2-9868-65472D5010EA}</a:tableStyleId>
              </a:tblPr>
              <a:tblGrid>
                <a:gridCol w="1854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Interstate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Industrial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Tariff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Corporations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Court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5: Industrial Revolution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Peak</a:t>
            </a:r>
            <a:r>
              <a:rPr lang="en">
                <a:solidFill>
                  <a:srgbClr val="000000"/>
                </a:solidFill>
              </a:rPr>
              <a:t>s in 1900-1930, Progressive Era &amp; Roaring 20s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Represents the </a:t>
            </a:r>
            <a:r>
              <a:rPr lang="en" u="sng">
                <a:solidFill>
                  <a:srgbClr val="000000"/>
                </a:solidFill>
              </a:rPr>
              <a:t>industrial revolution</a:t>
            </a:r>
            <a:r>
              <a:rPr lang="en">
                <a:solidFill>
                  <a:srgbClr val="000000"/>
                </a:solidFill>
              </a:rPr>
              <a:t> and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The rise of capitalism and increased trade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M</a:t>
            </a:r>
            <a:r>
              <a:rPr lang="en">
                <a:solidFill>
                  <a:srgbClr val="000000"/>
                </a:solidFill>
              </a:rPr>
              <a:t>oderate pause during WW1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Fizzles out in </a:t>
            </a:r>
            <a:r>
              <a:rPr lang="en" u="sng">
                <a:solidFill>
                  <a:srgbClr val="000000"/>
                </a:solidFill>
              </a:rPr>
              <a:t>1930, Great Depression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u="sng">
                <a:solidFill>
                  <a:srgbClr val="000000"/>
                </a:solidFill>
              </a:rPr>
              <a:t>Correlation with relatively high peace</a:t>
            </a:r>
            <a:endParaRPr u="sng">
              <a:solidFill>
                <a:srgbClr val="0000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11756" l="24721" r="10899" t="21819"/>
          <a:stretch/>
        </p:blipFill>
        <p:spPr>
          <a:xfrm>
            <a:off x="5287100" y="2481325"/>
            <a:ext cx="3545198" cy="205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3: Growth of US Gov’t (+Departments)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Relevant Words:</a:t>
            </a:r>
            <a:endParaRPr u="sng">
              <a:solidFill>
                <a:srgbClr val="000000"/>
              </a:solidFill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11171" l="24609" r="10899" t="22409"/>
          <a:stretch/>
        </p:blipFill>
        <p:spPr>
          <a:xfrm>
            <a:off x="2935351" y="1152475"/>
            <a:ext cx="5896949" cy="3416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p27"/>
          <p:cNvGraphicFramePr/>
          <p:nvPr/>
        </p:nvGraphicFramePr>
        <p:xfrm>
          <a:off x="311700" y="17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{E297EB9E-419D-4BE2-9868-65472D5010EA}</a:tableStyleId>
              </a:tblPr>
              <a:tblGrid>
                <a:gridCol w="178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Program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Programs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Farm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Budget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Housing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Assistance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3: More Public Programs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represents the creation and expansion of federal welfare programs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Early peak correlates w/ </a:t>
            </a:r>
            <a:r>
              <a:rPr lang="en" u="sng">
                <a:solidFill>
                  <a:srgbClr val="000000"/>
                </a:solidFill>
              </a:rPr>
              <a:t>New Deal (1930s)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Apex under </a:t>
            </a:r>
            <a:r>
              <a:rPr lang="en" u="sng">
                <a:solidFill>
                  <a:srgbClr val="000000"/>
                </a:solidFill>
              </a:rPr>
              <a:t>Truman, Eisenhower (1946-1961)</a:t>
            </a:r>
            <a:endParaRPr u="sng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After WW2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u="sng">
                <a:solidFill>
                  <a:srgbClr val="000000"/>
                </a:solidFill>
              </a:rPr>
              <a:t>Lowers until Reagan</a:t>
            </a:r>
            <a:r>
              <a:rPr lang="en">
                <a:solidFill>
                  <a:srgbClr val="000000"/>
                </a:solidFill>
              </a:rPr>
              <a:t>, in which this topic is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More or less gone by his </a:t>
            </a:r>
            <a:r>
              <a:rPr lang="en" u="sng">
                <a:solidFill>
                  <a:srgbClr val="000000"/>
                </a:solidFill>
              </a:rPr>
              <a:t>2nd term (1984)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11171" l="24609" r="10899" t="22409"/>
          <a:stretch/>
        </p:blipFill>
        <p:spPr>
          <a:xfrm>
            <a:off x="5385120" y="2571750"/>
            <a:ext cx="3447182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4/6/7/8: WAR! (and foreign policy)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Topic</a:t>
            </a:r>
            <a:r>
              <a:rPr lang="en" u="sng">
                <a:solidFill>
                  <a:srgbClr val="000000"/>
                </a:solidFill>
              </a:rPr>
              <a:t> 4</a:t>
            </a:r>
            <a:r>
              <a:rPr lang="en">
                <a:solidFill>
                  <a:srgbClr val="000000"/>
                </a:solidFill>
              </a:rPr>
              <a:t>         </a:t>
            </a:r>
            <a:r>
              <a:rPr lang="en" u="sng">
                <a:solidFill>
                  <a:srgbClr val="000000"/>
                </a:solidFill>
              </a:rPr>
              <a:t>Topic 6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1790-1830   1830-1880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(In Blue)       </a:t>
            </a:r>
            <a:r>
              <a:rPr lang="en">
                <a:solidFill>
                  <a:srgbClr val="F1C232"/>
                </a:solidFill>
              </a:rPr>
              <a:t>(In Gold)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Topic 7</a:t>
            </a:r>
            <a:r>
              <a:rPr lang="en">
                <a:solidFill>
                  <a:srgbClr val="000000"/>
                </a:solidFill>
              </a:rPr>
              <a:t>         </a:t>
            </a:r>
            <a:r>
              <a:rPr lang="en" u="sng">
                <a:solidFill>
                  <a:srgbClr val="000000"/>
                </a:solidFill>
              </a:rPr>
              <a:t>Topic 8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1940-1990   2002-now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(In Red)        </a:t>
            </a:r>
            <a:r>
              <a:rPr lang="en">
                <a:solidFill>
                  <a:srgbClr val="6AA84F"/>
                </a:solidFill>
              </a:rPr>
              <a:t>(In Green)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11171" l="24720" r="11118" t="22409"/>
          <a:stretch/>
        </p:blipFill>
        <p:spPr>
          <a:xfrm>
            <a:off x="2965500" y="1152475"/>
            <a:ext cx="58668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4: Early Foreign Policy &amp; War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Relevant Words: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11171" l="24392" r="9250" t="22409"/>
          <a:stretch/>
        </p:blipFill>
        <p:spPr>
          <a:xfrm>
            <a:off x="2764600" y="1152475"/>
            <a:ext cx="6067699" cy="3416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" name="Google Shape;182;p30"/>
          <p:cNvGraphicFramePr/>
          <p:nvPr/>
        </p:nvGraphicFramePr>
        <p:xfrm>
          <a:off x="311700" y="17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{E297EB9E-419D-4BE2-9868-65472D5010EA}</a:tableStyleId>
              </a:tblPr>
              <a:tblGrid>
                <a:gridCol w="1834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Tribes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France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Militia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Execution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Commissioners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4: Olde War (1790-1830) 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These words reflect the nature of war and foreign policy in the times of the founding fathers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The US </a:t>
            </a:r>
            <a:r>
              <a:rPr lang="en" u="sng">
                <a:solidFill>
                  <a:srgbClr val="000000"/>
                </a:solidFill>
              </a:rPr>
              <a:t>bought land</a:t>
            </a:r>
            <a:r>
              <a:rPr lang="en">
                <a:solidFill>
                  <a:srgbClr val="000000"/>
                </a:solidFill>
              </a:rPr>
              <a:t> from the French and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Spanish. </a:t>
            </a:r>
            <a:r>
              <a:rPr lang="en" u="sng">
                <a:solidFill>
                  <a:srgbClr val="000000"/>
                </a:solidFill>
              </a:rPr>
              <a:t>Took land</a:t>
            </a:r>
            <a:r>
              <a:rPr lang="en">
                <a:solidFill>
                  <a:srgbClr val="000000"/>
                </a:solidFill>
              </a:rPr>
              <a:t> from Native Americans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u="sng">
                <a:solidFill>
                  <a:srgbClr val="000000"/>
                </a:solidFill>
              </a:rPr>
              <a:t>Militia, </a:t>
            </a:r>
            <a:r>
              <a:rPr lang="en" u="sng">
                <a:solidFill>
                  <a:srgbClr val="000000"/>
                </a:solidFill>
              </a:rPr>
              <a:t>Commissioners</a:t>
            </a:r>
            <a:r>
              <a:rPr lang="en">
                <a:solidFill>
                  <a:srgbClr val="000000"/>
                </a:solidFill>
              </a:rPr>
              <a:t> and other such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Terms are almost never in SoTUs now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(refers to </a:t>
            </a:r>
            <a:r>
              <a:rPr lang="en" u="sng">
                <a:solidFill>
                  <a:srgbClr val="000000"/>
                </a:solidFill>
              </a:rPr>
              <a:t>lack of standing army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11171" l="24392" r="9250" t="22409"/>
          <a:stretch/>
        </p:blipFill>
        <p:spPr>
          <a:xfrm>
            <a:off x="5285304" y="2571750"/>
            <a:ext cx="3546994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Union addresses 1790-2018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Every year</a:t>
            </a:r>
            <a:r>
              <a:rPr lang="en">
                <a:solidFill>
                  <a:srgbClr val="000000"/>
                </a:solidFill>
              </a:rPr>
              <a:t>, since 1790, the </a:t>
            </a:r>
            <a:r>
              <a:rPr b="1" lang="en">
                <a:solidFill>
                  <a:srgbClr val="000000"/>
                </a:solidFill>
              </a:rPr>
              <a:t>President</a:t>
            </a:r>
            <a:r>
              <a:rPr lang="en">
                <a:solidFill>
                  <a:srgbClr val="000000"/>
                </a:solidFill>
              </a:rPr>
              <a:t> has given an </a:t>
            </a:r>
            <a:r>
              <a:rPr b="1" lang="en">
                <a:solidFill>
                  <a:srgbClr val="000000"/>
                </a:solidFill>
              </a:rPr>
              <a:t>address to Congress</a:t>
            </a:r>
            <a:r>
              <a:rPr lang="en">
                <a:solidFill>
                  <a:srgbClr val="000000"/>
                </a:solidFill>
              </a:rPr>
              <a:t>, talking about the </a:t>
            </a:r>
            <a:r>
              <a:rPr b="1" lang="en">
                <a:solidFill>
                  <a:srgbClr val="000000"/>
                </a:solidFill>
              </a:rPr>
              <a:t>condition of America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>
                <a:solidFill>
                  <a:srgbClr val="000000"/>
                </a:solidFill>
              </a:rPr>
              <a:t>its</a:t>
            </a:r>
            <a:r>
              <a:rPr lang="en">
                <a:solidFill>
                  <a:srgbClr val="000000"/>
                </a:solidFill>
              </a:rPr>
              <a:t> people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All speeches until 2018: </a:t>
            </a:r>
            <a:r>
              <a:rPr b="1" lang="en">
                <a:solidFill>
                  <a:srgbClr val="000000"/>
                </a:solidFill>
              </a:rPr>
              <a:t>228 total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from Washington (1790) to Trump (2018)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400" y="1997125"/>
            <a:ext cx="5494598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6: 1830-1880 in War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Relevant Words: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11178" l="24167" r="3411" t="22403"/>
          <a:stretch/>
        </p:blipFill>
        <p:spPr>
          <a:xfrm>
            <a:off x="2210100" y="1152475"/>
            <a:ext cx="6622200" cy="3416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" name="Google Shape;197;p32"/>
          <p:cNvGraphicFramePr/>
          <p:nvPr/>
        </p:nvGraphicFramePr>
        <p:xfrm>
          <a:off x="311700" y="17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{E297EB9E-419D-4BE2-9868-65472D5010EA}</a:tableStyleId>
              </a:tblPr>
              <a:tblGrid>
                <a:gridCol w="1698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Mexico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Texas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Mexican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Territorial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Consequence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6: Before, During, After the Civil War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topic highlights the period from 30 years before the US Civil War to 15 years after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Starts with Jackson (1830), but </a:t>
            </a:r>
            <a:r>
              <a:rPr lang="en" u="sng">
                <a:solidFill>
                  <a:srgbClr val="000000"/>
                </a:solidFill>
              </a:rPr>
              <a:t>peaks</a:t>
            </a:r>
            <a:endParaRPr u="sng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in Mexican-American War (1846-1848)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Remains </a:t>
            </a:r>
            <a:r>
              <a:rPr lang="en" u="sng">
                <a:solidFill>
                  <a:srgbClr val="000000"/>
                </a:solidFill>
              </a:rPr>
              <a:t>high through Civil War</a:t>
            </a:r>
            <a:r>
              <a:rPr lang="en">
                <a:solidFill>
                  <a:srgbClr val="000000"/>
                </a:solidFill>
              </a:rPr>
              <a:t>, and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Basicall</a:t>
            </a:r>
            <a:r>
              <a:rPr lang="en" u="sng">
                <a:solidFill>
                  <a:srgbClr val="000000"/>
                </a:solidFill>
              </a:rPr>
              <a:t>y ends with Reconstruction</a:t>
            </a:r>
            <a:endParaRPr u="sng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(end of US military occupation of South)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 b="11178" l="24167" r="3411" t="22403"/>
          <a:stretch/>
        </p:blipFill>
        <p:spPr>
          <a:xfrm>
            <a:off x="4961160" y="2571750"/>
            <a:ext cx="3871138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7: World Wars &amp; Cold War 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Relevant Words: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11178" l="24716" r="3413" t="22403"/>
          <a:stretch/>
        </p:blipFill>
        <p:spPr>
          <a:xfrm>
            <a:off x="2260324" y="1152475"/>
            <a:ext cx="6571973" cy="3416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" name="Google Shape;212;p34"/>
          <p:cNvGraphicFramePr/>
          <p:nvPr/>
        </p:nvGraphicFramePr>
        <p:xfrm>
          <a:off x="311700" y="17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{E297EB9E-419D-4BE2-9868-65472D5010EA}</a:tableStyleId>
              </a:tblPr>
              <a:tblGrid>
                <a:gridCol w="177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Soviet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Fighting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Japanese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Atomic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Aggression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7: War has changed,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see references to a new world order and new technologies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Massive spike a response to </a:t>
            </a:r>
            <a:r>
              <a:rPr lang="en" u="sng">
                <a:solidFill>
                  <a:srgbClr val="000000"/>
                </a:solidFill>
              </a:rPr>
              <a:t>escalation of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     </a:t>
            </a:r>
            <a:r>
              <a:rPr lang="en" u="sng">
                <a:solidFill>
                  <a:srgbClr val="000000"/>
                </a:solidFill>
              </a:rPr>
              <a:t>Cold War</a:t>
            </a:r>
            <a:r>
              <a:rPr lang="en">
                <a:solidFill>
                  <a:srgbClr val="000000"/>
                </a:solidFill>
              </a:rPr>
              <a:t> (Russia develops Nuclear bombs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     And escalation of Korean War </a:t>
            </a:r>
            <a:r>
              <a:rPr lang="en" u="sng">
                <a:solidFill>
                  <a:srgbClr val="000000"/>
                </a:solidFill>
              </a:rPr>
              <a:t>(1951)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End corresponds w/ </a:t>
            </a:r>
            <a:r>
              <a:rPr lang="en" u="sng">
                <a:solidFill>
                  <a:srgbClr val="000000"/>
                </a:solidFill>
              </a:rPr>
              <a:t>fall of the USSR</a:t>
            </a:r>
            <a:endParaRPr u="sng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(1990)</a:t>
            </a:r>
            <a:endParaRPr u="sng">
              <a:solidFill>
                <a:srgbClr val="000000"/>
              </a:solidFill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11178" l="24716" r="3413" t="22403"/>
          <a:stretch/>
        </p:blipFill>
        <p:spPr>
          <a:xfrm>
            <a:off x="4990519" y="2571750"/>
            <a:ext cx="3841781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8: Iraq War &amp; Terrorism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Relevant Words: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 b="11178" l="24829" r="3408" t="22403"/>
          <a:stretch/>
        </p:blipFill>
        <p:spPr>
          <a:xfrm>
            <a:off x="2270376" y="1152475"/>
            <a:ext cx="6561926" cy="3416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" name="Google Shape;227;p36"/>
          <p:cNvGraphicFramePr/>
          <p:nvPr/>
        </p:nvGraphicFramePr>
        <p:xfrm>
          <a:off x="311700" y="17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{E297EB9E-419D-4BE2-9868-65472D5010EA}</a:tableStyleId>
              </a:tblPr>
              <a:tblGrid>
                <a:gridCol w="177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Iraqi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Terrorists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Qaeda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Saddam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Fight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Terror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8: This is Modern War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aftermath of </a:t>
            </a:r>
            <a:r>
              <a:rPr lang="en" u="sng">
                <a:solidFill>
                  <a:srgbClr val="000000"/>
                </a:solidFill>
              </a:rPr>
              <a:t>9/11</a:t>
            </a:r>
            <a:r>
              <a:rPr lang="en">
                <a:solidFill>
                  <a:srgbClr val="000000"/>
                </a:solidFill>
              </a:rPr>
              <a:t> and the </a:t>
            </a:r>
            <a:r>
              <a:rPr lang="en" u="sng">
                <a:solidFill>
                  <a:srgbClr val="000000"/>
                </a:solidFill>
              </a:rPr>
              <a:t>Iraq War</a:t>
            </a:r>
            <a:r>
              <a:rPr lang="en">
                <a:solidFill>
                  <a:srgbClr val="000000"/>
                </a:solidFill>
              </a:rPr>
              <a:t> defined the presidency of George W. Bush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2001 speech is Topic 2, but Topic 8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Dominates </a:t>
            </a:r>
            <a:r>
              <a:rPr lang="en" u="sng">
                <a:solidFill>
                  <a:srgbClr val="000000"/>
                </a:solidFill>
              </a:rPr>
              <a:t>2002-2008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Rise </a:t>
            </a:r>
            <a:r>
              <a:rPr lang="en">
                <a:solidFill>
                  <a:srgbClr val="000000"/>
                </a:solidFill>
              </a:rPr>
              <a:t>w/ Bush Sr, Gulf War (1991)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Somewhat increases w/ ISIS (2014-)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4" name="Google Shape;234;p37"/>
          <p:cNvPicPr preferRelativeResize="0"/>
          <p:nvPr/>
        </p:nvPicPr>
        <p:blipFill rotWithShape="1">
          <a:blip r:embed="rId3">
            <a:alphaModFix/>
          </a:blip>
          <a:srcRect b="11178" l="24829" r="3408" t="22403"/>
          <a:stretch/>
        </p:blipFill>
        <p:spPr>
          <a:xfrm>
            <a:off x="4701475" y="2418200"/>
            <a:ext cx="4130827" cy="215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</a:t>
            </a:r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Correspond to </a:t>
            </a:r>
            <a:r>
              <a:rPr lang="en" u="sng">
                <a:solidFill>
                  <a:srgbClr val="000000"/>
                </a:solidFill>
              </a:rPr>
              <a:t>largest topics</a:t>
            </a:r>
            <a:r>
              <a:rPr lang="en">
                <a:solidFill>
                  <a:srgbClr val="000000"/>
                </a:solidFill>
              </a:rPr>
              <a:t> for each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speech/year</a:t>
            </a:r>
            <a:endParaRPr u="sng">
              <a:solidFill>
                <a:srgbClr val="000000"/>
              </a:solidFill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200" y="1369075"/>
            <a:ext cx="4592100" cy="31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Similar Speeches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</a:t>
            </a:r>
            <a:r>
              <a:rPr lang="en" u="sng">
                <a:solidFill>
                  <a:srgbClr val="000000"/>
                </a:solidFill>
              </a:rPr>
              <a:t>most similar speeches</a:t>
            </a:r>
            <a:r>
              <a:rPr lang="en">
                <a:solidFill>
                  <a:srgbClr val="000000"/>
                </a:solidFill>
              </a:rPr>
              <a:t>, when not by the same president, are </a:t>
            </a:r>
            <a:r>
              <a:rPr lang="en" u="sng">
                <a:solidFill>
                  <a:srgbClr val="000000"/>
                </a:solidFill>
              </a:rPr>
              <a:t>typically</a:t>
            </a:r>
            <a:r>
              <a:rPr lang="en">
                <a:solidFill>
                  <a:srgbClr val="000000"/>
                </a:solidFill>
              </a:rPr>
              <a:t> those of their </a:t>
            </a:r>
            <a:r>
              <a:rPr lang="en" u="sng">
                <a:solidFill>
                  <a:srgbClr val="000000"/>
                </a:solidFill>
              </a:rPr>
              <a:t>immediate predecessors and successors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u="sng">
                <a:solidFill>
                  <a:srgbClr val="000000"/>
                </a:solidFill>
              </a:rPr>
              <a:t>Obama</a:t>
            </a:r>
            <a:r>
              <a:rPr lang="en">
                <a:solidFill>
                  <a:srgbClr val="000000"/>
                </a:solidFill>
              </a:rPr>
              <a:t> is an exception: His speeches are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Most similar to Clinton</a:t>
            </a:r>
            <a:endParaRPr u="sng">
              <a:solidFill>
                <a:srgbClr val="000000"/>
              </a:solidFill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25" y="2180048"/>
            <a:ext cx="3618475" cy="23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u="sng">
                <a:solidFill>
                  <a:srgbClr val="000000"/>
                </a:solidFill>
              </a:rPr>
              <a:t>Topics 1 &amp; 2</a:t>
            </a:r>
            <a:r>
              <a:rPr lang="en">
                <a:solidFill>
                  <a:srgbClr val="000000"/>
                </a:solidFill>
              </a:rPr>
              <a:t> show how presidents State of the Union speeches have changed in regards to </a:t>
            </a:r>
            <a:r>
              <a:rPr lang="en" u="sng">
                <a:solidFill>
                  <a:srgbClr val="000000"/>
                </a:solidFill>
              </a:rPr>
              <a:t>economics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000000"/>
                </a:solidFill>
              </a:rPr>
              <a:t>(less Silver &amp; Gold, more Jobs &amp; Budgets now)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u="sng">
                <a:solidFill>
                  <a:srgbClr val="000000"/>
                </a:solidFill>
              </a:rPr>
              <a:t>Topics 3 &amp; 5</a:t>
            </a:r>
            <a:r>
              <a:rPr lang="en">
                <a:solidFill>
                  <a:srgbClr val="000000"/>
                </a:solidFill>
              </a:rPr>
              <a:t> show how language on </a:t>
            </a:r>
            <a:r>
              <a:rPr lang="en" u="sng">
                <a:solidFill>
                  <a:srgbClr val="000000"/>
                </a:solidFill>
              </a:rPr>
              <a:t>industry and government institutions</a:t>
            </a:r>
            <a:r>
              <a:rPr lang="en">
                <a:solidFill>
                  <a:srgbClr val="000000"/>
                </a:solidFill>
              </a:rPr>
              <a:t> have evolved with the </a:t>
            </a:r>
            <a:r>
              <a:rPr lang="en" u="sng">
                <a:solidFill>
                  <a:srgbClr val="000000"/>
                </a:solidFill>
              </a:rPr>
              <a:t>industrial revolution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rgbClr val="000000"/>
                </a:solidFill>
              </a:rPr>
              <a:t>increased size of the US gov’t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u="sng">
                <a:solidFill>
                  <a:srgbClr val="000000"/>
                </a:solidFill>
              </a:rPr>
              <a:t>Topics 4, 6, 7, 8</a:t>
            </a:r>
            <a:r>
              <a:rPr lang="en">
                <a:solidFill>
                  <a:srgbClr val="000000"/>
                </a:solidFill>
              </a:rPr>
              <a:t> show how war has changed: </a:t>
            </a:r>
            <a:r>
              <a:rPr lang="en" u="sng">
                <a:solidFill>
                  <a:srgbClr val="000000"/>
                </a:solidFill>
              </a:rPr>
              <a:t>Who</a:t>
            </a:r>
            <a:r>
              <a:rPr lang="en">
                <a:solidFill>
                  <a:srgbClr val="000000"/>
                </a:solidFill>
              </a:rPr>
              <a:t> is fighting, </a:t>
            </a:r>
            <a:r>
              <a:rPr lang="en" u="sng">
                <a:solidFill>
                  <a:srgbClr val="000000"/>
                </a:solidFill>
              </a:rPr>
              <a:t>what</a:t>
            </a:r>
            <a:r>
              <a:rPr lang="en">
                <a:solidFill>
                  <a:srgbClr val="000000"/>
                </a:solidFill>
              </a:rPr>
              <a:t> are the </a:t>
            </a:r>
            <a:r>
              <a:rPr lang="en" u="sng">
                <a:solidFill>
                  <a:srgbClr val="000000"/>
                </a:solidFill>
              </a:rPr>
              <a:t>technologies</a:t>
            </a:r>
            <a:r>
              <a:rPr lang="en">
                <a:solidFill>
                  <a:srgbClr val="000000"/>
                </a:solidFill>
              </a:rPr>
              <a:t>, and </a:t>
            </a:r>
            <a:r>
              <a:rPr lang="en" u="sng">
                <a:solidFill>
                  <a:srgbClr val="000000"/>
                </a:solidFill>
              </a:rPr>
              <a:t>tactics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Also: 200 years ago, ‘gentlemen’ was a top word, now ‘women’ is a top word  (Topic 8 Iraq)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Future Work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and compare economic data (GDP/GNP)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Analyze by party, see if Democrats and Republicans switch in 1960s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Does American politics have </a:t>
            </a:r>
            <a:r>
              <a:rPr lang="en" u="sng">
                <a:solidFill>
                  <a:srgbClr val="000000"/>
                </a:solidFill>
              </a:rPr>
              <a:t>40 year cycles</a:t>
            </a:r>
            <a:r>
              <a:rPr lang="en">
                <a:solidFill>
                  <a:srgbClr val="000000"/>
                </a:solidFill>
              </a:rPr>
              <a:t>? (Schlesinger)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1780-1820, 1820-1860, ...1940-1980, 1980-2020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trying to learn?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NLP can give us insights into the content of speeches, that humans may not otherwise get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Business case: </a:t>
            </a:r>
            <a:r>
              <a:rPr b="1" lang="en">
                <a:solidFill>
                  <a:srgbClr val="000000"/>
                </a:solidFill>
              </a:rPr>
              <a:t>See how topics change over time</a:t>
            </a:r>
            <a:r>
              <a:rPr lang="en">
                <a:solidFill>
                  <a:srgbClr val="000000"/>
                </a:solidFill>
              </a:rPr>
              <a:t>. People who are interested in American politics and want a deeper understanding of the first modern Democracy.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Includes politicians, economists, historians,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and you (hopefully)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500" y="2772675"/>
            <a:ext cx="2694323" cy="17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Addendum</a:t>
            </a:r>
            <a:endParaRPr/>
          </a:p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Word Cloud!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888" y="1633538"/>
            <a:ext cx="33242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The End</a:t>
            </a:r>
            <a:endParaRPr sz="3220"/>
          </a:p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688" y="0"/>
            <a:ext cx="50406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Process Natural Language (NLP)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Topic Modeling can be used for Unstructured Learning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Exclude common words (e.g. “Shall”, “America”, “People”) and outlier “words” (e.g. “aaa”,  “(applause)”)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Max_df = 0.42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Min_df = 0.01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NMF, I narrowed down to </a:t>
            </a:r>
            <a:r>
              <a:rPr b="1" lang="en">
                <a:solidFill>
                  <a:srgbClr val="000000"/>
                </a:solidFill>
              </a:rPr>
              <a:t>8 topics</a:t>
            </a:r>
            <a:r>
              <a:rPr lang="en">
                <a:solidFill>
                  <a:srgbClr val="000000"/>
                </a:solidFill>
              </a:rPr>
              <a:t>, and focused on the </a:t>
            </a:r>
            <a:r>
              <a:rPr b="1" lang="en">
                <a:solidFill>
                  <a:srgbClr val="000000"/>
                </a:solidFill>
              </a:rPr>
              <a:t>top 12 words</a:t>
            </a:r>
            <a:r>
              <a:rPr lang="en">
                <a:solidFill>
                  <a:srgbClr val="000000"/>
                </a:solidFill>
              </a:rPr>
              <a:t> of each topic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327" y="1690898"/>
            <a:ext cx="5443327" cy="31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The 8 topics are further divided into </a:t>
            </a:r>
            <a:r>
              <a:rPr b="1" lang="en" u="sng">
                <a:solidFill>
                  <a:srgbClr val="000000"/>
                </a:solidFill>
              </a:rPr>
              <a:t>3 groups: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Topics 1 &amp; 2: </a:t>
            </a:r>
            <a:r>
              <a:rPr lang="en" u="sng">
                <a:solidFill>
                  <a:srgbClr val="000000"/>
                </a:solidFill>
              </a:rPr>
              <a:t>Economics</a:t>
            </a:r>
            <a:endParaRPr u="sng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Topics 3 &amp; 5: National Development (Industry &amp; Gov’t Institutions)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Topics 4, 6, 7, 8: </a:t>
            </a:r>
            <a:r>
              <a:rPr lang="en" u="sng">
                <a:solidFill>
                  <a:srgbClr val="000000"/>
                </a:solidFill>
              </a:rPr>
              <a:t>War and Foreign Policy</a:t>
            </a:r>
            <a:endParaRPr u="sng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1 &amp; 2: Economics Then &amp; Now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Topic</a:t>
            </a:r>
            <a:r>
              <a:rPr lang="en" u="sng">
                <a:solidFill>
                  <a:srgbClr val="000000"/>
                </a:solidFill>
              </a:rPr>
              <a:t> 1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19th Century Econ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(In Gold)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Topic 2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Modern Economics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AA84F"/>
                </a:solidFill>
              </a:rPr>
              <a:t>(In Green)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11171" l="24723" r="11008" t="22409"/>
          <a:stretch/>
        </p:blipFill>
        <p:spPr>
          <a:xfrm>
            <a:off x="2955450" y="1152475"/>
            <a:ext cx="587685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1: 19th Century Economic Language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Relevant words </a:t>
            </a:r>
            <a:endParaRPr u="sng">
              <a:solidFill>
                <a:srgbClr val="00000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11171" l="24503" r="9468" t="22409"/>
          <a:stretch/>
        </p:blipFill>
        <p:spPr>
          <a:xfrm>
            <a:off x="2794700" y="1212750"/>
            <a:ext cx="6037598" cy="3416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20"/>
          <p:cNvGraphicFramePr/>
          <p:nvPr/>
        </p:nvGraphicFramePr>
        <p:xfrm>
          <a:off x="311700" y="165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{E297EB9E-419D-4BE2-9868-65472D5010EA}</a:tableStyleId>
              </a:tblPr>
              <a:tblGrid>
                <a:gridCol w="17087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Silver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Gold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Cent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Bonds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Notes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Currency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1: Economics Then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Topic 1 reflects economic language from the 19th century (peak is from 1869-1900, w/ resurgence under Taft 1909-1912)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Apparent </a:t>
            </a:r>
            <a:r>
              <a:rPr lang="en" u="sng">
                <a:solidFill>
                  <a:srgbClr val="000000"/>
                </a:solidFill>
              </a:rPr>
              <a:t>Gold &amp; Silver</a:t>
            </a:r>
            <a:r>
              <a:rPr lang="en">
                <a:solidFill>
                  <a:srgbClr val="000000"/>
                </a:solidFill>
              </a:rPr>
              <a:t> dominated late 1800s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(Bimetallism debate was big)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Terms like </a:t>
            </a:r>
            <a:r>
              <a:rPr lang="en" u="sng">
                <a:solidFill>
                  <a:srgbClr val="000000"/>
                </a:solidFill>
              </a:rPr>
              <a:t>Cents, Bonds, and Notes</a:t>
            </a:r>
            <a:r>
              <a:rPr lang="en">
                <a:solidFill>
                  <a:srgbClr val="000000"/>
                </a:solidFill>
              </a:rPr>
              <a:t> are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less used today, showing how the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Presidential language used has changed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11171" l="24503" r="9468" t="22409"/>
          <a:stretch/>
        </p:blipFill>
        <p:spPr>
          <a:xfrm>
            <a:off x="4972725" y="2384925"/>
            <a:ext cx="3859574" cy="218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